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63" r:id="rId4"/>
    <p:sldId id="271" r:id="rId5"/>
    <p:sldId id="272" r:id="rId6"/>
    <p:sldId id="27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0D82AE-496B-488C-8277-783F4C196C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2A2B2C-0BB0-45A2-AD05-0EC1A89BF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1485CE-CDB8-49D5-B2E7-64F2E4FAA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3664-151E-46FC-8CA7-33571E4C342A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BBD684-8E4C-4850-B2B3-68B22499C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6B5FA5-8033-4902-9640-EC72AEA04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0A72D-86E6-4F04-BE0B-9E8040FD7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7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546619-7CE6-41E7-9FCB-3AC7FF935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C9494E9-7C77-4253-9B38-5A8D7B2BF6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3E6908-DFEE-48F5-B99A-ABEE5E7AE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3664-151E-46FC-8CA7-33571E4C342A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0CAB58-C4DF-4F91-877F-8B499A96D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AA07C6-DCEC-4A5C-BEFF-CF56013C1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0A72D-86E6-4F04-BE0B-9E8040FD7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0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8F33128-97B5-43A5-A2F2-A5B9D2E14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F6AAC6-19E2-48A1-8856-AD011EA4F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B78BF8-2A7C-4780-AEA0-937B8311C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3664-151E-46FC-8CA7-33571E4C342A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502D3D-B11F-4504-9712-3A69C693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40F375-9F72-4471-979F-A4E7CA6D9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0A72D-86E6-4F04-BE0B-9E8040FD7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89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54E126-C4C1-454A-BB38-AEB0238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EB17D0-7E55-4E85-9432-872906BD2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1D21D1-4F1C-4FF1-B271-43B27477F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3664-151E-46FC-8CA7-33571E4C342A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323B78-6B6F-4E29-9C0A-2D36DDC7A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1133D2-0EF4-4A92-9A9E-71D7933A7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0A72D-86E6-4F04-BE0B-9E8040FD7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74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E3E588-6C96-42EE-B202-244116578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26278A-F9C4-4444-B191-3EFA4E566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552E82-0A09-4968-B865-482C4FF84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3664-151E-46FC-8CA7-33571E4C342A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35A316-837F-4FF3-A075-A2A142BAE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BB31FE-2DD1-414B-8B9E-6BF7035E8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0A72D-86E6-4F04-BE0B-9E8040FD7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594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8C0514-F787-48A2-8F0E-6332EFF25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39E98C-418E-4D3A-ACF0-3CDAB01AD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3D7453-64CF-432B-A567-60AB42354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2526E4-06F7-41C2-9188-A0970BF70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3664-151E-46FC-8CA7-33571E4C342A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657B6B-92C2-4F3E-A60F-E7E415FE8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E81B27-70F8-488B-947D-1B02BB4A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0A72D-86E6-4F04-BE0B-9E8040FD7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21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540ACF-DC33-4670-BDBE-5BDCA18C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37998F-CF7C-4F8A-B1F6-09A9D9655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3BBB167-0DDA-4C13-80E1-89F2E85A2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6A8EE7D-5BBA-4542-BB7F-C0CE6BE2F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79283F8-6E18-401F-AE2C-FBDBCB0E05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17BB35D-BCDF-4AA0-A733-6F8365EF8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3664-151E-46FC-8CA7-33571E4C342A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46E31FD-05B0-4D7B-A716-FE81098B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5EFFB88-FC98-4A94-9136-87A147EE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0A72D-86E6-4F04-BE0B-9E8040FD7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16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BF8D79-8C4F-4B65-9BA5-86F9EF156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00DA297-8457-482F-8EF5-25711107D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3664-151E-46FC-8CA7-33571E4C342A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AEE9E2-10DA-49BC-8235-8BADAF88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D54AFB4-D2F3-4E20-B6CF-B1FAEA1BA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0A72D-86E6-4F04-BE0B-9E8040FD7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84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38F8465-A5C7-40C6-8D64-3F21C4180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3664-151E-46FC-8CA7-33571E4C342A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DE58651-0990-4AEC-AD07-14D6E6DBC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6FE74B-BE0D-4FEF-B360-D81783AE2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0A72D-86E6-4F04-BE0B-9E8040FD7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8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406586-E1BE-4A38-A65F-B59BA5E75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16018D-0F33-4C36-8FC9-A86A1F4D2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23A5B3-748F-40D4-934F-10687CA75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7F3D58-B597-45D8-8CC3-0F36ABDAA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3664-151E-46FC-8CA7-33571E4C342A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A7BF80-84AF-4FDC-9ED7-8538D28D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0D1550-9C0A-45BB-80A2-3518E452F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0A72D-86E6-4F04-BE0B-9E8040FD7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34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1CCE76-32B1-45FA-BC1C-D4C8FBC5E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2C2D89C-8019-405F-86BE-A0C0B83B5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A275D0E-018C-49D8-ACF9-934F3890C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41B280-6ADA-47C2-B675-66D73049E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3664-151E-46FC-8CA7-33571E4C342A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754BF8-2AF7-40E4-A620-80B5067B4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65F487-9F32-4324-B69C-2957CDB60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0A72D-86E6-4F04-BE0B-9E8040FD7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29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A3A4165-56D0-4C6C-80D7-87C1D8414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D6B592-BA1F-49DE-8EA4-A6211C5A6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A82D30-B955-409E-851D-868B58C4F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13664-151E-46FC-8CA7-33571E4C342A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4406C6-FE8A-406E-87DB-05E393813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74A4A0-8AB1-4DA1-89A8-1B1637743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A72D-86E6-4F04-BE0B-9E8040FD7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87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u="sng" dirty="0" err="1"/>
              <a:t>Bachelor</a:t>
            </a:r>
            <a:r>
              <a:rPr lang="fr-FR" u="sng" dirty="0"/>
              <a:t> DD Clermont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Jan 6 to May 13 2020</a:t>
            </a:r>
          </a:p>
        </p:txBody>
      </p:sp>
    </p:spTree>
    <p:extLst>
      <p:ext uri="{BB962C8B-B14F-4D97-AF65-F5344CB8AC3E}">
        <p14:creationId xmlns:p14="http://schemas.microsoft.com/office/powerpoint/2010/main" val="3000983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About the program and </a:t>
            </a:r>
            <a:r>
              <a:rPr lang="fr-FR" u="sng" dirty="0" err="1"/>
              <a:t>B.School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91544" y="1628800"/>
            <a:ext cx="8229600" cy="5069160"/>
          </a:xfrm>
        </p:spPr>
        <p:txBody>
          <a:bodyPr>
            <a:noAutofit/>
          </a:bodyPr>
          <a:lstStyle/>
          <a:p>
            <a:r>
              <a:rPr lang="en-US" sz="1300" b="1" u="sng" dirty="0"/>
              <a:t>CUEB students will receive 2 bachelor degrees (China CUEB and France Clermont) </a:t>
            </a:r>
          </a:p>
          <a:p>
            <a:pPr marL="0" indent="0">
              <a:buNone/>
            </a:pPr>
            <a:endParaRPr lang="en-US" sz="1300" dirty="0"/>
          </a:p>
          <a:p>
            <a:r>
              <a:rPr lang="en-US" sz="1300" dirty="0"/>
              <a:t>Clermont </a:t>
            </a:r>
            <a:r>
              <a:rPr lang="en-US" sz="1300" dirty="0" err="1"/>
              <a:t>B.school</a:t>
            </a:r>
            <a:r>
              <a:rPr lang="en-US" sz="1300" dirty="0"/>
              <a:t> is Member  of French Ivy league</a:t>
            </a:r>
          </a:p>
          <a:p>
            <a:r>
              <a:rPr lang="en-US" sz="1300" dirty="0"/>
              <a:t>Ranking: Clermont degree ranked in top 50 pre-professional Masters worldwide Financial Times 2008, 2009, 2010 , 2011, 2012</a:t>
            </a:r>
          </a:p>
          <a:p>
            <a:endParaRPr lang="en-US" sz="1300" dirty="0"/>
          </a:p>
          <a:p>
            <a:r>
              <a:rPr lang="en-US" sz="1300" dirty="0"/>
              <a:t>Accreditations: fully accredited by the French Ministry of Education and accredited by AACSB International – the leading global business school certification established in the USA in 1916). http://ww.aacsb.edu</a:t>
            </a:r>
          </a:p>
          <a:p>
            <a:endParaRPr lang="en-US" sz="1300" dirty="0"/>
          </a:p>
          <a:p>
            <a:r>
              <a:rPr lang="en-US" sz="1300" dirty="0"/>
              <a:t>The Clermont Graduate school of Management </a:t>
            </a:r>
          </a:p>
          <a:p>
            <a:endParaRPr lang="en-US" sz="1300" dirty="0"/>
          </a:p>
          <a:p>
            <a:pPr lvl="1"/>
            <a:r>
              <a:rPr lang="en-US" sz="1300" dirty="0"/>
              <a:t>Founded in 1919</a:t>
            </a:r>
          </a:p>
          <a:p>
            <a:pPr lvl="1"/>
            <a:r>
              <a:rPr lang="en-US" sz="1300" dirty="0"/>
              <a:t>42 Strategic Partner Universities, Over 75 Study Abroad Agreements </a:t>
            </a:r>
          </a:p>
          <a:p>
            <a:pPr lvl="1"/>
            <a:r>
              <a:rPr lang="en-US" sz="1300" dirty="0"/>
              <a:t>250 International Students welcomed every year, 36 nationalities in 2010/11</a:t>
            </a:r>
          </a:p>
          <a:p>
            <a:pPr lvl="1"/>
            <a:r>
              <a:rPr lang="en-US" sz="1300" dirty="0"/>
              <a:t>International Faculty - 34 nationalities </a:t>
            </a:r>
          </a:p>
          <a:p>
            <a:pPr lvl="1"/>
            <a:r>
              <a:rPr lang="en-US" sz="1300" dirty="0"/>
              <a:t>Programs taught in English (opportunity to learn French as </a:t>
            </a:r>
            <a:r>
              <a:rPr lang="fr-FR" sz="1300" dirty="0"/>
              <a:t>a </a:t>
            </a:r>
            <a:r>
              <a:rPr lang="fr-FR" sz="1300" dirty="0" err="1"/>
              <a:t>foreign</a:t>
            </a:r>
            <a:r>
              <a:rPr lang="fr-FR" sz="1300" dirty="0"/>
              <a:t> </a:t>
            </a:r>
            <a:r>
              <a:rPr lang="fr-FR" sz="1300" dirty="0" err="1"/>
              <a:t>language</a:t>
            </a:r>
            <a:r>
              <a:rPr lang="fr-FR" sz="1300" dirty="0"/>
              <a:t>)</a:t>
            </a:r>
            <a:endParaRPr lang="en-US" sz="1300" dirty="0"/>
          </a:p>
          <a:p>
            <a:pPr lvl="1"/>
            <a:r>
              <a:rPr lang="en-US" sz="1300" dirty="0"/>
              <a:t>attached to the Chamber of Commerce, it means many contacts with companies and professional lecturers</a:t>
            </a:r>
          </a:p>
          <a:p>
            <a:pPr marL="0" indent="0">
              <a:buNone/>
            </a:pPr>
            <a:endParaRPr lang="en-US" sz="1300" dirty="0"/>
          </a:p>
          <a:p>
            <a:endParaRPr lang="en-US" sz="1300" dirty="0"/>
          </a:p>
          <a:p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985058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err="1"/>
              <a:t>Advantages</a:t>
            </a:r>
            <a:r>
              <a:rPr lang="fr-FR" u="sng" dirty="0"/>
              <a:t> &amp; </a:t>
            </a:r>
            <a:r>
              <a:rPr lang="fr-FR" u="sng" dirty="0" err="1"/>
              <a:t>requirements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1200" y="1700809"/>
            <a:ext cx="8229600" cy="4425355"/>
          </a:xfrm>
        </p:spPr>
        <p:txBody>
          <a:bodyPr>
            <a:normAutofit fontScale="55000" lnSpcReduction="20000"/>
          </a:bodyPr>
          <a:lstStyle/>
          <a:p>
            <a:r>
              <a:rPr lang="en-US" b="1" u="sng" dirty="0"/>
              <a:t>Advantages of Clermont for Foreign (Chinese) students</a:t>
            </a:r>
            <a:r>
              <a:rPr lang="en-US" dirty="0"/>
              <a:t>:</a:t>
            </a:r>
            <a:endParaRPr lang="fr-FR" dirty="0"/>
          </a:p>
          <a:p>
            <a:pPr lvl="1"/>
            <a:r>
              <a:rPr lang="en-US" sz="3300" dirty="0"/>
              <a:t>Programs are designed to provide value for future company managers, very practical and based on projects</a:t>
            </a:r>
            <a:endParaRPr lang="fr-FR" sz="3300" dirty="0"/>
          </a:p>
          <a:p>
            <a:pPr lvl="1"/>
            <a:r>
              <a:rPr lang="en-US" sz="3300" dirty="0"/>
              <a:t>Long experience welcoming international students</a:t>
            </a:r>
            <a:endParaRPr lang="fr-FR" sz="3300" dirty="0"/>
          </a:p>
          <a:p>
            <a:pPr lvl="1"/>
            <a:r>
              <a:rPr lang="en-US" sz="3300" dirty="0"/>
              <a:t>Medium sized school, with small sized class (each student is followed individually), individual support for all administrative issues</a:t>
            </a:r>
            <a:endParaRPr lang="fr-FR" sz="3300" dirty="0"/>
          </a:p>
          <a:p>
            <a:pPr lvl="1"/>
            <a:r>
              <a:rPr lang="en-US" sz="3300" dirty="0"/>
              <a:t>Safest city in France with reasonably priced housing</a:t>
            </a:r>
            <a:endParaRPr lang="fr-FR" sz="3300" dirty="0"/>
          </a:p>
          <a:p>
            <a:endParaRPr lang="fr-FR" dirty="0"/>
          </a:p>
          <a:p>
            <a:pPr marL="0" indent="0">
              <a:buNone/>
            </a:pPr>
            <a:r>
              <a:rPr lang="en-US" dirty="0"/>
              <a:t> 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en-US" b="1" u="sng" dirty="0"/>
              <a:t>Requirements:</a:t>
            </a:r>
            <a:endParaRPr lang="fr-FR" dirty="0"/>
          </a:p>
          <a:p>
            <a:pPr marL="0" indent="0">
              <a:buNone/>
            </a:pPr>
            <a:r>
              <a:rPr lang="en-US" b="1" dirty="0"/>
              <a:t>	-</a:t>
            </a:r>
            <a:r>
              <a:rPr lang="en-US" dirty="0"/>
              <a:t>be a bachelor student enrolled at </a:t>
            </a:r>
            <a:r>
              <a:rPr lang="en-US" u="sng" dirty="0"/>
              <a:t>CUEB 2</a:t>
            </a:r>
            <a:r>
              <a:rPr lang="en-US" u="sng" baseline="30000" dirty="0"/>
              <a:t>nd</a:t>
            </a:r>
            <a:r>
              <a:rPr lang="en-US" u="sng" dirty="0"/>
              <a:t> or 3</a:t>
            </a:r>
            <a:r>
              <a:rPr lang="en-US" u="sng" baseline="30000" dirty="0"/>
              <a:t>rd</a:t>
            </a:r>
            <a:r>
              <a:rPr lang="en-US" u="sng" dirty="0"/>
              <a:t> year</a:t>
            </a:r>
            <a:r>
              <a:rPr lang="en-US" dirty="0"/>
              <a:t>, 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	-English level: IELTS 6.0 or TOEFL 80 </a:t>
            </a:r>
            <a:r>
              <a:rPr lang="en-US" dirty="0" err="1"/>
              <a:t>iBT</a:t>
            </a:r>
            <a:r>
              <a:rPr lang="en-US" dirty="0"/>
              <a:t> (= 550 paper based test) , TOEIC 740 </a:t>
            </a:r>
          </a:p>
          <a:p>
            <a:pPr marL="0" indent="0">
              <a:buNone/>
            </a:pPr>
            <a:r>
              <a:rPr lang="en-US" dirty="0"/>
              <a:t>	-Need to take 60 </a:t>
            </a:r>
            <a:r>
              <a:rPr lang="en-US" dirty="0" err="1"/>
              <a:t>hrs</a:t>
            </a:r>
            <a:r>
              <a:rPr lang="en-US" dirty="0"/>
              <a:t> of French language training in China before departure </a:t>
            </a:r>
          </a:p>
          <a:p>
            <a:pPr marL="0" indent="0">
              <a:buNone/>
            </a:pPr>
            <a:r>
              <a:rPr lang="en-US" dirty="0"/>
              <a:t>	–no requirement as to the level to achieve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282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734B22-993C-4817-B694-43E03EEE2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u="sng" dirty="0"/>
              <a:t>Spring </a:t>
            </a:r>
            <a:r>
              <a:rPr lang="fr-FR" b="1" u="sng" dirty="0" err="1"/>
              <a:t>semester</a:t>
            </a:r>
            <a:r>
              <a:rPr lang="fr-FR" b="1" u="sng" dirty="0"/>
              <a:t> (</a:t>
            </a:r>
            <a:r>
              <a:rPr lang="fr-FR" b="1" u="sng" dirty="0" err="1"/>
              <a:t>January</a:t>
            </a:r>
            <a:r>
              <a:rPr lang="fr-FR" b="1" u="sng" dirty="0"/>
              <a:t> to </a:t>
            </a:r>
            <a:r>
              <a:rPr lang="fr-FR" b="1" u="sng" dirty="0" err="1"/>
              <a:t>may</a:t>
            </a:r>
            <a:r>
              <a:rPr lang="fr-FR" b="1" u="sng" dirty="0"/>
              <a:t>)</a:t>
            </a:r>
            <a:r>
              <a:rPr lang="fr-FR" dirty="0"/>
              <a:t>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2E88CA1-EAE9-41E7-97B7-44611B5AB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717" y="2343653"/>
            <a:ext cx="7370566" cy="365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42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23D12E-F7A7-49E0-8DF8-DAE53B6E1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u="sng" dirty="0" err="1"/>
              <a:t>Fall</a:t>
            </a:r>
            <a:r>
              <a:rPr lang="fr-FR" b="1" u="sng" dirty="0"/>
              <a:t> </a:t>
            </a:r>
            <a:r>
              <a:rPr lang="fr-FR" b="1" u="sng" dirty="0" err="1"/>
              <a:t>semester</a:t>
            </a:r>
            <a:r>
              <a:rPr lang="fr-FR" b="1" u="sng" dirty="0"/>
              <a:t>(</a:t>
            </a:r>
            <a:r>
              <a:rPr lang="fr-FR" b="1" u="sng" dirty="0" err="1"/>
              <a:t>september</a:t>
            </a:r>
            <a:r>
              <a:rPr lang="fr-FR" b="1" u="sng" dirty="0"/>
              <a:t> to </a:t>
            </a:r>
            <a:r>
              <a:rPr lang="fr-FR" b="1" u="sng" dirty="0" err="1"/>
              <a:t>december</a:t>
            </a:r>
            <a:r>
              <a:rPr lang="fr-FR" b="1" u="sng" dirty="0"/>
              <a:t>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8AA4E4B-7541-42DC-9546-BC9D1F1D9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632" y="1999593"/>
            <a:ext cx="8494736" cy="285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868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44624"/>
            <a:ext cx="8229600" cy="1143000"/>
          </a:xfrm>
        </p:spPr>
        <p:txBody>
          <a:bodyPr/>
          <a:lstStyle/>
          <a:p>
            <a:r>
              <a:rPr lang="fr-FR" u="sng" dirty="0" err="1"/>
              <a:t>Process</a:t>
            </a:r>
            <a:r>
              <a:rPr lang="fr-FR" u="sng" dirty="0"/>
              <a:t> </a:t>
            </a:r>
            <a:r>
              <a:rPr lang="fr-FR" u="sng" dirty="0" err="1"/>
              <a:t>details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1200" y="1484784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en-US" b="1" u="sng" dirty="0"/>
              <a:t>Details of fees:</a:t>
            </a:r>
            <a:endParaRPr lang="fr-FR" dirty="0"/>
          </a:p>
          <a:p>
            <a:r>
              <a:rPr lang="en-US" dirty="0"/>
              <a:t>no tuition fees to pay in France </a:t>
            </a:r>
          </a:p>
          <a:p>
            <a:r>
              <a:rPr lang="en-US" dirty="0"/>
              <a:t>ONLY 2 seats available  for DD program</a:t>
            </a:r>
          </a:p>
          <a:p>
            <a:r>
              <a:rPr lang="en-GB" dirty="0"/>
              <a:t>living expenses: we estimate 600 euros per month is enough to cover accommodation and daily expenses.</a:t>
            </a:r>
            <a:endParaRPr lang="fr-FR" dirty="0"/>
          </a:p>
          <a:p>
            <a:endParaRPr lang="en-GB" dirty="0"/>
          </a:p>
          <a:p>
            <a:endParaRPr lang="en-GB" dirty="0"/>
          </a:p>
          <a:p>
            <a:r>
              <a:rPr lang="en-GB" u="sng" dirty="0"/>
              <a:t>Students can apply for scholarships in china</a:t>
            </a:r>
            <a:endParaRPr lang="fr-FR" u="sng" dirty="0"/>
          </a:p>
          <a:p>
            <a:pPr marL="0" indent="0">
              <a:buNone/>
            </a:pPr>
            <a:r>
              <a:rPr lang="en-GB" dirty="0"/>
              <a:t> </a:t>
            </a:r>
            <a:endParaRPr lang="fr-FR" dirty="0"/>
          </a:p>
          <a:p>
            <a:endParaRPr lang="en-US" b="1" u="sng" dirty="0"/>
          </a:p>
          <a:p>
            <a:r>
              <a:rPr lang="en-US" b="1" u="sng" dirty="0"/>
              <a:t>Application form documents needed:</a:t>
            </a:r>
            <a:endParaRPr lang="fr-FR" dirty="0"/>
          </a:p>
          <a:p>
            <a:pPr lvl="1"/>
            <a:r>
              <a:rPr lang="en-US" b="1" dirty="0"/>
              <a:t>English level: IELTS 6.0 or TOEFL 80 </a:t>
            </a:r>
            <a:r>
              <a:rPr lang="en-US" b="1" dirty="0" err="1"/>
              <a:t>iBT</a:t>
            </a:r>
            <a:r>
              <a:rPr lang="en-US" b="1" dirty="0"/>
              <a:t> (= 550 paper based test), BEC B2</a:t>
            </a:r>
            <a:endParaRPr lang="fr-FR" dirty="0"/>
          </a:p>
          <a:p>
            <a:pPr lvl="1"/>
            <a:r>
              <a:rPr lang="en-US" dirty="0"/>
              <a:t>bachelor grades</a:t>
            </a:r>
            <a:endParaRPr lang="fr-FR" dirty="0"/>
          </a:p>
          <a:p>
            <a:pPr lvl="1"/>
            <a:r>
              <a:rPr lang="en-US" dirty="0"/>
              <a:t>motivation letter</a:t>
            </a:r>
            <a:endParaRPr lang="fr-FR" dirty="0"/>
          </a:p>
          <a:p>
            <a:pPr lvl="1"/>
            <a:r>
              <a:rPr lang="en-US" dirty="0"/>
              <a:t>resume</a:t>
            </a:r>
            <a:endParaRPr lang="fr-FR" dirty="0"/>
          </a:p>
          <a:p>
            <a:pPr lvl="1"/>
            <a:r>
              <a:rPr lang="en-US" dirty="0"/>
              <a:t>recommendation letter from English language teacher</a:t>
            </a:r>
          </a:p>
          <a:p>
            <a:pPr lvl="1"/>
            <a:r>
              <a:rPr lang="en-US" dirty="0"/>
              <a:t>Copy of passport/ID card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97889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286</Words>
  <Application>Microsoft Office PowerPoint</Application>
  <PresentationFormat>Grand écran</PresentationFormat>
  <Paragraphs>53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Bachelor DD Clermont</vt:lpstr>
      <vt:lpstr>About the program and B.School</vt:lpstr>
      <vt:lpstr>Advantages &amp; requirements</vt:lpstr>
      <vt:lpstr>Spring semester (January to may) </vt:lpstr>
      <vt:lpstr>Fall semester(september to december)</vt:lpstr>
      <vt:lpstr>Process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Bachelor DD Clermont</dc:title>
  <dc:creator>Utilisateur</dc:creator>
  <cp:lastModifiedBy>Utilisateur</cp:lastModifiedBy>
  <cp:revision>2</cp:revision>
  <dcterms:created xsi:type="dcterms:W3CDTF">2019-08-21T02:12:29Z</dcterms:created>
  <dcterms:modified xsi:type="dcterms:W3CDTF">2019-08-21T02:27:29Z</dcterms:modified>
</cp:coreProperties>
</file>